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cs-CZ" sz="4400" spc="-1" strike="noStrike">
                <a:solidFill>
                  <a:srgbClr val="000000"/>
                </a:solidFill>
                <a:latin typeface="Arial"/>
              </a:rPr>
              <a:t>Klikněte pro úpravu formátu textu </a:t>
            </a:r>
            <a:r>
              <a:rPr b="0" lang="cs-CZ" sz="4400" spc="-1" strike="noStrike">
                <a:solidFill>
                  <a:srgbClr val="000000"/>
                </a:solidFill>
                <a:latin typeface="Arial"/>
              </a:rPr>
              <a:t>nadpisu</a:t>
            </a: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Klikněte pro úpravu formátu textu osnovy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Druhá úroveň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Třetí úroveň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Čtvrtá úroveň osnovy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Pátá úroveň osnovy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Šestá úroveň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Sedmá úroveň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cs-CZ" sz="4400" spc="-1" strike="noStrike">
                <a:solidFill>
                  <a:srgbClr val="000000"/>
                </a:solidFill>
                <a:latin typeface="Arial"/>
              </a:rPr>
              <a:t>Klikněte pro úpravu formátu textu nadpisu</a:t>
            </a: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Klikněte pro úpravu formátu textu osnovy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Druhá úroveň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Třetí úroveň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Čtvrtá úroveň osnovy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Pátá úroveň osnovy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Šestá úroveň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Sedmá úroveň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Klikněte pro úpravu formátu textu nadpisu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</a:rPr>
              <a:t>Klikněte pro úpravu formátu textu osnovy</a:t>
            </a:r>
            <a:endParaRPr b="0" lang="cs-CZ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Druhá úroveň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Třetí úroveň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Čtvrtá úroveň osnovy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Pátá úroveň osnovy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Šestá úroveň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</a:rPr>
              <a:t>Sedmá úroveň</a:t>
            </a:r>
            <a:endParaRPr b="0" lang="cs-CZ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360" y="3528000"/>
            <a:ext cx="9068760" cy="8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cs-CZ" sz="4400" spc="-1" strike="noStrike">
                <a:solidFill>
                  <a:srgbClr val="ffffff"/>
                </a:solidFill>
                <a:latin typeface="Ubuntu"/>
                <a:ea typeface="DejaVu Sans"/>
              </a:rPr>
              <a:t>6-3 Periferie – teploměr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728000" y="1080000"/>
            <a:ext cx="6117120" cy="93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6000" spc="-1" strike="noStrike">
                <a:solidFill>
                  <a:srgbClr val="000000"/>
                </a:solidFill>
                <a:latin typeface="Arial"/>
                <a:ea typeface="DejaVu Sans"/>
              </a:rPr>
              <a:t>PRIM – Micro:bit</a:t>
            </a:r>
            <a:endParaRPr b="0" lang="cs-CZ" sz="6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0"/>
            <a:ext cx="907164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cs-CZ" sz="4400" spc="-1" strike="noStrike">
                <a:solidFill>
                  <a:srgbClr val="000000"/>
                </a:solidFill>
                <a:latin typeface="Arial"/>
                <a:ea typeface="DejaVu Sans"/>
              </a:rPr>
              <a:t>Teploměr</a:t>
            </a: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  <a:ea typeface="DejaVu Sans"/>
              </a:rPr>
              <a:t>Nutno použít čidlo pro měření teploty se vstupem 3 V</a:t>
            </a:r>
            <a:endParaRPr b="0" lang="cs-CZ" sz="28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Micro:bit má na výstup 3,18 V</a:t>
            </a:r>
            <a:endParaRPr b="0" lang="cs-CZ" sz="24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Použito čidlo TMP36</a:t>
            </a:r>
            <a:endParaRPr b="0" lang="cs-CZ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  <a:ea typeface="DejaVu Sans"/>
              </a:rPr>
              <a:t>Vstup je analogový</a:t>
            </a:r>
            <a:endParaRPr b="0" lang="cs-CZ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 zapojení je nutné prohlédnout si datasheet (manuál), který je nutné si stáhnout ze stránek prodejce nebo výrobce</a:t>
            </a:r>
            <a:endParaRPr b="0" lang="cs-CZ" sz="28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3384000" y="4680000"/>
            <a:ext cx="3286080" cy="26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360" y="0"/>
            <a:ext cx="907164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cs-CZ" sz="4400" spc="-1" strike="noStrike">
                <a:solidFill>
                  <a:srgbClr val="000000"/>
                </a:solidFill>
                <a:latin typeface="Arial"/>
                <a:ea typeface="DejaVu Sans"/>
              </a:rPr>
              <a:t>Zapojení</a:t>
            </a: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Obrázek 3" descr=""/>
          <p:cNvPicPr/>
          <p:nvPr/>
        </p:nvPicPr>
        <p:blipFill>
          <a:blip r:embed="rId1"/>
          <a:stretch/>
        </p:blipFill>
        <p:spPr>
          <a:xfrm>
            <a:off x="1064160" y="1179000"/>
            <a:ext cx="7511760" cy="563364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1229400" y="6813360"/>
            <a:ext cx="849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  <a:ea typeface="DejaVu Sans"/>
              </a:rPr>
              <a:t>Plochá strana čidla je dolů, černý krokodýl je -, červený je +, bílý jsou data</a:t>
            </a:r>
            <a:endParaRPr b="0" lang="cs-CZ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0"/>
            <a:ext cx="907164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cs-CZ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Princip čidla</a:t>
            </a: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768680"/>
            <a:ext cx="9071640" cy="5151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Teplotní čidlo funguje na následujícím principu. Na analogovém výstupu dostaneme hodnotu V</a:t>
            </a:r>
            <a:r>
              <a:rPr b="0" lang="cs-CZ" sz="28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OUT</a:t>
            </a:r>
            <a:r>
              <a:rPr b="0" lang="cs-CZ" sz="2800" spc="-1" strike="noStrike">
                <a:solidFill>
                  <a:srgbClr val="000000"/>
                </a:solidFill>
                <a:latin typeface="Arial"/>
                <a:ea typeface="DejaVu Sans"/>
              </a:rPr>
              <a:t> od 0 do 1024 mV, která udává jaké procento ze vstupního napětí čidlo propouští (1024 = 100 %)</a:t>
            </a:r>
            <a:endParaRPr b="0" lang="cs-CZ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  <a:ea typeface="DejaVu Sans"/>
              </a:rPr>
              <a:t>Dále postupujeme dle vzorců z datasheetu</a:t>
            </a:r>
            <a:endParaRPr b="0" lang="cs-CZ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cs-CZ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cs-CZ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cs-CZ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cs-CZ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Teplota je pak přímo ve stupních celsia</a:t>
            </a:r>
            <a:endParaRPr b="0" lang="cs-CZ" sz="2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000" y="72000"/>
            <a:ext cx="9068760" cy="86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cs-CZ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Program 1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0" y="1769040"/>
            <a:ext cx="10080360" cy="438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TextShape 3"/>
          <p:cNvSpPr txBox="1"/>
          <p:nvPr/>
        </p:nvSpPr>
        <p:spPr>
          <a:xfrm>
            <a:off x="648000" y="1657080"/>
            <a:ext cx="8496000" cy="4174920"/>
          </a:xfrm>
          <a:prstGeom prst="rect">
            <a:avLst/>
          </a:prstGeom>
          <a:solidFill>
            <a:srgbClr val="dddddd"/>
          </a:solidFill>
          <a:ln>
            <a:solidFill>
              <a:srgbClr val="000000"/>
            </a:solidFill>
          </a:ln>
        </p:spPr>
        <p:txBody>
          <a:bodyPr lIns="90000" rIns="90000" tIns="45000" bIns="45000"/>
          <a:p>
            <a:r>
              <a:rPr b="0" lang="cs-CZ" sz="2800" spc="-1" strike="noStrike">
                <a:solidFill>
                  <a:srgbClr val="008000"/>
                </a:solidFill>
                <a:latin typeface="Courier New"/>
              </a:rPr>
              <a:t>from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2800" spc="-1" strike="noStrike">
                <a:solidFill>
                  <a:srgbClr val="0000ff"/>
                </a:solidFill>
                <a:latin typeface="Courier New"/>
              </a:rPr>
              <a:t>microbit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2800" spc="-1" strike="noStrike">
                <a:solidFill>
                  <a:srgbClr val="008000"/>
                </a:solidFill>
                <a:latin typeface="Courier New"/>
              </a:rPr>
              <a:t>import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*</a:t>
            </a:r>
            <a:endParaRPr b="0" lang="cs-CZ" sz="2800" spc="-1" strike="noStrike">
              <a:latin typeface="Arial"/>
            </a:endParaRPr>
          </a:p>
          <a:p>
            <a:r>
              <a:rPr b="0" lang="cs-CZ" sz="2800" spc="-1" strike="noStrike">
                <a:solidFill>
                  <a:srgbClr val="008000"/>
                </a:solidFill>
                <a:latin typeface="Courier New"/>
              </a:rPr>
              <a:t>while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2800" spc="-1" strike="noStrike">
                <a:solidFill>
                  <a:srgbClr val="008000"/>
                </a:solidFill>
                <a:latin typeface="Courier New"/>
              </a:rPr>
              <a:t>True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:</a:t>
            </a:r>
            <a:endParaRPr b="0" lang="cs-CZ" sz="2800" spc="-1" strike="noStrike">
              <a:latin typeface="Arial"/>
            </a:endParaRPr>
          </a:p>
          <a:p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   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hodnota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=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pin0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.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read_analog()</a:t>
            </a:r>
            <a:endParaRPr b="0" lang="cs-CZ" sz="2800" spc="-1" strike="noStrike">
              <a:latin typeface="Arial"/>
            </a:endParaRPr>
          </a:p>
          <a:p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   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napeti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=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hodnota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*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(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3170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/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1024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)</a:t>
            </a:r>
            <a:endParaRPr b="0" lang="cs-CZ" sz="2800" spc="-1" strike="noStrike">
              <a:latin typeface="Arial"/>
            </a:endParaRPr>
          </a:p>
          <a:p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   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teplota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=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(napeti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-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500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)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/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10</a:t>
            </a:r>
            <a:endParaRPr b="0" lang="cs-CZ" sz="2800" spc="-1" strike="noStrike">
              <a:latin typeface="Arial"/>
            </a:endParaRPr>
          </a:p>
          <a:p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   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display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.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scroll(</a:t>
            </a:r>
            <a:r>
              <a:rPr b="0" lang="cs-CZ" sz="2800" spc="-1" strike="noStrike">
                <a:solidFill>
                  <a:srgbClr val="008000"/>
                </a:solidFill>
                <a:latin typeface="Courier New"/>
              </a:rPr>
              <a:t>round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(teplota, 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1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))</a:t>
            </a:r>
            <a:endParaRPr b="0" lang="cs-CZ" sz="2800" spc="-1" strike="noStrike">
              <a:latin typeface="Arial"/>
            </a:endParaRPr>
          </a:p>
          <a:p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    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sleep(</a:t>
            </a:r>
            <a:r>
              <a:rPr b="0" lang="cs-CZ" sz="2800" spc="-1" strike="noStrike">
                <a:solidFill>
                  <a:srgbClr val="666666"/>
                </a:solidFill>
                <a:latin typeface="Courier New"/>
              </a:rPr>
              <a:t>10000</a:t>
            </a:r>
            <a:r>
              <a:rPr b="0" lang="cs-CZ" sz="2800" spc="-1" strike="noStrike">
                <a:solidFill>
                  <a:srgbClr val="000000"/>
                </a:solidFill>
                <a:latin typeface="Courier New"/>
              </a:rPr>
              <a:t>)</a:t>
            </a:r>
            <a:endParaRPr b="0" lang="cs-CZ" sz="2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145080"/>
            <a:ext cx="907164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cs-CZ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Poznámky</a:t>
            </a: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  <a:ea typeface="DejaVu Sans"/>
              </a:rPr>
              <a:t>Ověřte (je-li to možné) změřenou teplotu.</a:t>
            </a:r>
            <a:endParaRPr b="0" lang="cs-CZ" sz="28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Pokud se významně liší:</a:t>
            </a:r>
            <a:endParaRPr b="0" lang="cs-CZ" sz="2400" spc="-1" strike="noStrike"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  <a:ea typeface="DejaVu Sans"/>
              </a:rPr>
              <a:t>Zkontrolujte zapojení a program</a:t>
            </a:r>
            <a:endParaRPr b="0" lang="cs-CZ" sz="2000" spc="-1" strike="noStrike"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  <a:ea typeface="DejaVu Sans"/>
              </a:rPr>
              <a:t>Ověřte zda vaše čidlo nemá jiný výpočet teploty dle datasheetu</a:t>
            </a:r>
            <a:endParaRPr b="0" lang="cs-CZ" sz="2000" spc="-1" strike="noStrike"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000" spc="-1" strike="noStrike">
                <a:solidFill>
                  <a:srgbClr val="000000"/>
                </a:solidFill>
                <a:latin typeface="Arial"/>
                <a:ea typeface="DejaVu Sans"/>
              </a:rPr>
              <a:t>Zkuste jiný micro:bit, jiné čidlo</a:t>
            </a:r>
            <a:endParaRPr b="0" lang="cs-CZ" sz="20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800" spc="-1" strike="noStrike">
                <a:solidFill>
                  <a:srgbClr val="000000"/>
                </a:solidFill>
                <a:latin typeface="Arial"/>
                <a:ea typeface="DejaVu Sans"/>
              </a:rPr>
              <a:t>Micro:bit obsahuje přímo čidlo na měření teploty procesoru</a:t>
            </a:r>
            <a:endParaRPr b="0" lang="cs-CZ" sz="28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Arial"/>
                <a:ea typeface="DejaVu Sans"/>
              </a:rPr>
              <a:t>Může (zejména při delším měření) ukazovat vyšší teplotu</a:t>
            </a:r>
            <a:endParaRPr b="0" lang="cs-CZ" sz="24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latin typeface="Arial"/>
                <a:ea typeface="DejaVu Sans"/>
              </a:rPr>
              <a:t>Jeho využití ukazuje následující program</a:t>
            </a:r>
            <a:endParaRPr b="0" lang="cs-CZ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76000" y="72000"/>
            <a:ext cx="9068760" cy="86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cs-CZ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Program 2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720000" y="1713240"/>
            <a:ext cx="8064000" cy="2678760"/>
          </a:xfrm>
          <a:prstGeom prst="rect">
            <a:avLst/>
          </a:prstGeom>
          <a:solidFill>
            <a:srgbClr val="dddddd"/>
          </a:solidFill>
          <a:ln>
            <a:solidFill>
              <a:srgbClr val="000000"/>
            </a:solidFill>
          </a:ln>
        </p:spPr>
        <p:txBody>
          <a:bodyPr lIns="90000" rIns="90000" tIns="45000" bIns="45000"/>
          <a:p>
            <a:r>
              <a:rPr b="0" lang="cs-CZ" sz="3200" spc="-1" strike="noStrike">
                <a:solidFill>
                  <a:srgbClr val="008000"/>
                </a:solidFill>
                <a:latin typeface="Courier New"/>
              </a:rPr>
              <a:t>from</a:t>
            </a:r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3200" spc="-1" strike="noStrike">
                <a:solidFill>
                  <a:srgbClr val="0000ff"/>
                </a:solidFill>
                <a:latin typeface="Courier New"/>
              </a:rPr>
              <a:t>microbit</a:t>
            </a:r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3200" spc="-1" strike="noStrike">
                <a:solidFill>
                  <a:srgbClr val="008000"/>
                </a:solidFill>
                <a:latin typeface="Courier New"/>
              </a:rPr>
              <a:t>import</a:t>
            </a:r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3200" spc="-1" strike="noStrike">
                <a:solidFill>
                  <a:srgbClr val="666666"/>
                </a:solidFill>
                <a:latin typeface="Courier New"/>
              </a:rPr>
              <a:t>*</a:t>
            </a:r>
            <a:endParaRPr b="0" lang="cs-CZ" sz="3200" spc="-1" strike="noStrike">
              <a:latin typeface="Arial"/>
            </a:endParaRPr>
          </a:p>
          <a:p>
            <a:r>
              <a:rPr b="0" lang="cs-CZ" sz="3200" spc="-1" strike="noStrike">
                <a:solidFill>
                  <a:srgbClr val="008000"/>
                </a:solidFill>
                <a:latin typeface="Courier New"/>
              </a:rPr>
              <a:t>while</a:t>
            </a:r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 </a:t>
            </a:r>
            <a:r>
              <a:rPr b="0" lang="cs-CZ" sz="3200" spc="-1" strike="noStrike">
                <a:solidFill>
                  <a:srgbClr val="008000"/>
                </a:solidFill>
                <a:latin typeface="Courier New"/>
              </a:rPr>
              <a:t>True</a:t>
            </a:r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:</a:t>
            </a:r>
            <a:endParaRPr b="0" lang="cs-CZ" sz="3200" spc="-1" strike="noStrike">
              <a:latin typeface="Arial"/>
            </a:endParaRPr>
          </a:p>
          <a:p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    </a:t>
            </a:r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teplota </a:t>
            </a:r>
            <a:r>
              <a:rPr b="0" lang="cs-CZ" sz="3200" spc="-1" strike="noStrike">
                <a:solidFill>
                  <a:srgbClr val="666666"/>
                </a:solidFill>
                <a:latin typeface="Courier New"/>
              </a:rPr>
              <a:t>=</a:t>
            </a:r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 temperature()</a:t>
            </a:r>
            <a:endParaRPr b="0" lang="cs-CZ" sz="3200" spc="-1" strike="noStrike">
              <a:latin typeface="Arial"/>
            </a:endParaRPr>
          </a:p>
          <a:p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    </a:t>
            </a:r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display</a:t>
            </a:r>
            <a:r>
              <a:rPr b="0" lang="cs-CZ" sz="3200" spc="-1" strike="noStrike">
                <a:solidFill>
                  <a:srgbClr val="666666"/>
                </a:solidFill>
                <a:latin typeface="Courier New"/>
              </a:rPr>
              <a:t>.</a:t>
            </a:r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scroll(teplota)</a:t>
            </a:r>
            <a:endParaRPr b="0" lang="cs-CZ" sz="3200" spc="-1" strike="noStrike">
              <a:latin typeface="Arial"/>
            </a:endParaRPr>
          </a:p>
          <a:p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    </a:t>
            </a:r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sleep(</a:t>
            </a:r>
            <a:r>
              <a:rPr b="0" lang="cs-CZ" sz="3200" spc="-1" strike="noStrike">
                <a:solidFill>
                  <a:srgbClr val="666666"/>
                </a:solidFill>
                <a:latin typeface="Courier New"/>
              </a:rPr>
              <a:t>10000</a:t>
            </a:r>
            <a:r>
              <a:rPr b="0" lang="cs-CZ" sz="3200" spc="-1" strike="noStrike">
                <a:solidFill>
                  <a:srgbClr val="000000"/>
                </a:solidFill>
                <a:latin typeface="Courier New"/>
              </a:rPr>
              <a:t>)</a:t>
            </a:r>
            <a:endParaRPr b="0" lang="cs-CZ" sz="3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Application>LibreOffice/6.0.7.3$Linux_X86_64 LibreOffice_project/00m0$Build-3</Application>
  <Words>231</Words>
  <Paragraphs>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2018-10-08T09:38:12Z</dcterms:created>
  <dc:creator/>
  <dc:description/>
  <dc:language>cs-CZ</dc:language>
  <cp:lastModifiedBy/>
  <cp:lastPrinted>2019-04-12T08:52:36Z</cp:lastPrinted>
  <dcterms:modified xsi:type="dcterms:W3CDTF">2020-04-07T11:50:06Z</dcterms:modified>
  <cp:revision>23</cp:revision>
  <dc:subject/>
  <dc:title>Lush Green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Vlastní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